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3" r:id="rId3"/>
    <p:sldId id="270" r:id="rId4"/>
    <p:sldId id="280" r:id="rId5"/>
    <p:sldId id="289" r:id="rId6"/>
    <p:sldId id="281" r:id="rId7"/>
    <p:sldId id="264" r:id="rId8"/>
    <p:sldId id="286" r:id="rId9"/>
    <p:sldId id="287" r:id="rId10"/>
    <p:sldId id="288" r:id="rId11"/>
    <p:sldId id="283" r:id="rId12"/>
    <p:sldId id="268" r:id="rId13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8335"/>
    <a:srgbClr val="9753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95" autoAdjust="0"/>
  </p:normalViewPr>
  <p:slideViewPr>
    <p:cSldViewPr snapToGrid="0">
      <p:cViewPr varScale="1">
        <p:scale>
          <a:sx n="84" d="100"/>
          <a:sy n="84" d="100"/>
        </p:scale>
        <p:origin x="15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BF6AF9A-4365-4758-9891-1824365882B1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CD1929E-E0F2-4FFB-B282-20915E439E4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15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will have noticed that both your mic and camera is switched off.</a:t>
            </a:r>
            <a:r>
              <a:rPr lang="en-US" baseline="0" dirty="0"/>
              <a:t>  </a:t>
            </a:r>
          </a:p>
          <a:p>
            <a:endParaRPr lang="en-US" baseline="0" dirty="0"/>
          </a:p>
          <a:p>
            <a:r>
              <a:rPr lang="en-US" baseline="0" dirty="0"/>
              <a:t>If you move your mouse to the bottom of the screen you will see an icon that says Q&amp;A.  If you click on this it will bring up a box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3753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700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946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020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baseline="0" dirty="0"/>
              <a:t>If you move your mouse to the bottom of the screen you will see an icon that says Q&amp;A.  If you click on this it will bring up a box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4595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GB" alt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8832" indent="-288012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2050" indent="-23041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2868" indent="-23041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73688" indent="-23041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4508" indent="-23041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95327" indent="-23041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56147" indent="-23041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16967" indent="-23041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D10481-30C4-4989-8398-645EC9C94E26}" type="slidenum">
              <a:rPr kumimoji="0" lang="en-GB" altLang="en-US" smtClean="0"/>
              <a:pPr eaLnBrk="1" hangingPunct="1">
                <a:spcBef>
                  <a:spcPct val="0"/>
                </a:spcBef>
              </a:pPr>
              <a:t>7</a:t>
            </a:fld>
            <a:endParaRPr kumimoji="0"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86418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0CF96-A674-4F55-BB65-8DEAA481EF2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181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1929E-E0F2-4FFB-B282-20915E439E43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585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61131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435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85329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813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20682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53012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74728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96124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498165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755402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01756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351249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58912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402757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88464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10798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285859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060693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1566713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040024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32029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10633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9379F-F71B-42BB-8DA4-830B891850B7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2017C-EDFE-4A7B-91BA-406A73EECE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83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9AB3F-C07D-4AA8-9E26-E4C87248EEF5}" type="datetimeFigureOut">
              <a:rPr lang="en-GB" smtClean="0"/>
              <a:t>28/10/2025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B7E1-ACE0-4280-97BF-56C92159680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97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OuDwf_2K5s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shared-interes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53752" y="3253153"/>
            <a:ext cx="9251504" cy="1335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Justice, not profit is our bottom line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34" y="195430"/>
            <a:ext cx="2376504" cy="6043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AD5AAC0-E179-45C4-9601-28DF397D2775}"/>
              </a:ext>
            </a:extLst>
          </p:cNvPr>
          <p:cNvSpPr txBox="1">
            <a:spLocks/>
          </p:cNvSpPr>
          <p:nvPr/>
        </p:nvSpPr>
        <p:spPr>
          <a:xfrm>
            <a:off x="685800" y="1884831"/>
            <a:ext cx="7772400" cy="1644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0" b="1" dirty="0">
                <a:solidFill>
                  <a:srgbClr val="668335"/>
                </a:solidFill>
                <a:latin typeface="Arial Black"/>
                <a:cs typeface="Arial"/>
              </a:rPr>
              <a:t>SHARED INTEREST SOCIETY</a:t>
            </a:r>
          </a:p>
        </p:txBody>
      </p:sp>
    </p:spTree>
    <p:extLst>
      <p:ext uri="{BB962C8B-B14F-4D97-AF65-F5344CB8AC3E}">
        <p14:creationId xmlns:p14="http://schemas.microsoft.com/office/powerpoint/2010/main" val="204893893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82204"/>
            <a:ext cx="9144000" cy="1075796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107462" y="2300745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96" y="298658"/>
            <a:ext cx="2376504" cy="6043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42553"/>
            <a:ext cx="5474679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Founded in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1990</a:t>
            </a:r>
          </a:p>
          <a:p>
            <a:pPr lvl="0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Not for profit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Headquarters in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with a regional presence in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Kenya, Ghana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Peru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Costa Rica</a:t>
            </a:r>
          </a:p>
          <a:p>
            <a:pPr lvl="0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Colleagues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Fair trade supporter and a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WFTO member</a:t>
            </a:r>
          </a:p>
          <a:p>
            <a:pPr lvl="0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Queen’s Award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000" b="1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King's Award </a:t>
            </a:r>
            <a:r>
              <a:rPr lang="en-GB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Enterprise in Sustainable Development in 2025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3031" y="346864"/>
            <a:ext cx="39146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endParaRPr lang="en-GB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96" y="1098134"/>
            <a:ext cx="2166139" cy="4440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DB4643-0357-42B9-84D7-F2104F0E9B5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822" y="4600277"/>
            <a:ext cx="1059171" cy="1075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8103" y="3689915"/>
            <a:ext cx="793165" cy="804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4611" y="3723571"/>
            <a:ext cx="703491" cy="70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611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49675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96" y="326027"/>
            <a:ext cx="2376504" cy="6043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6921" y="363698"/>
            <a:ext cx="4285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  <a:endParaRPr lang="en-GB" sz="3600" b="1" dirty="0">
              <a:solidFill>
                <a:srgbClr val="6683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OuDwf_2K5s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25992" y="1171102"/>
            <a:ext cx="7692015" cy="4326758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48908174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96" y="326027"/>
            <a:ext cx="2376504" cy="6043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6921" y="363698"/>
            <a:ext cx="4285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IT WORKS</a:t>
            </a:r>
            <a:endParaRPr lang="en-GB" sz="3600" b="1" dirty="0">
              <a:solidFill>
                <a:srgbClr val="6683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7AD177-4A8C-4697-A134-2D91BA75C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2305" y="2782768"/>
            <a:ext cx="719390" cy="12924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1F7268-0C48-4DBA-97B6-1025357745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779" y="1047134"/>
            <a:ext cx="6534441" cy="462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3434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0" y="2296014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34" y="195430"/>
            <a:ext cx="2376504" cy="6043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4244" y="1167714"/>
            <a:ext cx="55468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Each member has an equal voice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Average length of membership is 16 years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Members invest for social return 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Members share the risk</a:t>
            </a:r>
          </a:p>
          <a:p>
            <a:pPr lvl="0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9781" y="286016"/>
            <a:ext cx="3997889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INVESTORS</a:t>
            </a:r>
            <a:endParaRPr lang="en-GB" sz="3600" b="1" dirty="0">
              <a:solidFill>
                <a:srgbClr val="6683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CAEB67-AC3A-40FD-9B6C-52A106A5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44" y="3603256"/>
            <a:ext cx="4420819" cy="2001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18BB50-DDDA-4DDA-9AFE-FDE879F13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5051" y="3476956"/>
            <a:ext cx="2914650" cy="2190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07E7BC-6A8B-466F-9CCA-8669820EC3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405" y="1005274"/>
            <a:ext cx="3579359" cy="242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9100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9" descr="A picture containing outdoor, grass, person, mountain&#10;&#10;Description automatically generated">
            <a:extLst>
              <a:ext uri="{FF2B5EF4-FFF2-40B4-BE49-F238E27FC236}">
                <a16:creationId xmlns:a16="http://schemas.microsoft.com/office/drawing/2014/main" id="{7348296A-7BE3-ED62-6D89-1B50A57A9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3" y="2632146"/>
            <a:ext cx="2824946" cy="4238846"/>
          </a:xfrm>
          <a:prstGeom prst="rect">
            <a:avLst/>
          </a:prstGeom>
        </p:spPr>
      </p:pic>
      <p:pic>
        <p:nvPicPr>
          <p:cNvPr id="23" name="Picture 14" descr="A picture containing tree, outdoor, grass, person&#10;&#10;Description automatically generated">
            <a:extLst>
              <a:ext uri="{FF2B5EF4-FFF2-40B4-BE49-F238E27FC236}">
                <a16:creationId xmlns:a16="http://schemas.microsoft.com/office/drawing/2014/main" id="{AB50EAB8-EB68-FC83-2805-88B51099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73" y="2592421"/>
            <a:ext cx="2849525" cy="4265427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 rot="16200000">
            <a:off x="-2875472" y="2868549"/>
            <a:ext cx="6872377" cy="1131136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b="0" i="0" u="none" strike="noStrike" kern="1200" cap="none" spc="0" normalizeH="0" baseline="0" noProof="0" dirty="0">
              <a:ln>
                <a:noFill/>
              </a:ln>
              <a:solidFill>
                <a:srgbClr val="96AC3D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 rot="-5400000">
            <a:off x="-3110962" y="2002821"/>
            <a:ext cx="734574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800" b="1">
                <a:latin typeface="Arial"/>
                <a:cs typeface="Arial"/>
              </a:rPr>
              <a:t>166</a:t>
            </a:r>
            <a:r>
              <a:rPr lang="en-GB" sz="4800" b="1" dirty="0">
                <a:latin typeface="Arial"/>
                <a:cs typeface="Arial"/>
              </a:rPr>
              <a:t> </a:t>
            </a:r>
            <a:r>
              <a:rPr lang="en-GB" sz="4200" b="1" dirty="0">
                <a:solidFill>
                  <a:schemeClr val="bg1"/>
                </a:solidFill>
                <a:latin typeface="Arial"/>
                <a:cs typeface="Arial"/>
              </a:rPr>
              <a:t>CUSTOMERS</a:t>
            </a:r>
          </a:p>
        </p:txBody>
      </p:sp>
      <p:pic>
        <p:nvPicPr>
          <p:cNvPr id="29" name="Picture 6" descr="A picture containing outdoor, tree, grass, person&#10;&#10;Description automatically generated">
            <a:extLst>
              <a:ext uri="{FF2B5EF4-FFF2-40B4-BE49-F238E27FC236}">
                <a16:creationId xmlns:a16="http://schemas.microsoft.com/office/drawing/2014/main" id="{E448E26E-178F-11E7-52FF-51D404419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281" y="-1773"/>
            <a:ext cx="4072617" cy="2730379"/>
          </a:xfrm>
          <a:prstGeom prst="rect">
            <a:avLst/>
          </a:prstGeom>
        </p:spPr>
      </p:pic>
      <p:pic>
        <p:nvPicPr>
          <p:cNvPr id="34" name="Picture 8" descr="A picture containing building, outdoor, person, grass&#10;&#10;Description automatically generated">
            <a:extLst>
              <a:ext uri="{FF2B5EF4-FFF2-40B4-BE49-F238E27FC236}">
                <a16:creationId xmlns:a16="http://schemas.microsoft.com/office/drawing/2014/main" id="{6B6FACEB-6D26-7AEE-8006-436B9C560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898" y="-20229"/>
            <a:ext cx="3968600" cy="2660643"/>
          </a:xfrm>
          <a:prstGeom prst="rect">
            <a:avLst/>
          </a:prstGeom>
        </p:spPr>
      </p:pic>
      <p:pic>
        <p:nvPicPr>
          <p:cNvPr id="35" name="Picture 11" descr="A picture containing tree, outdoor, person, plant&#10;&#10;Description automatically generated">
            <a:extLst>
              <a:ext uri="{FF2B5EF4-FFF2-40B4-BE49-F238E27FC236}">
                <a16:creationId xmlns:a16="http://schemas.microsoft.com/office/drawing/2014/main" id="{F4319ACB-2A76-4236-F8A6-66E85E7A3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5449" y="2592421"/>
            <a:ext cx="3414000" cy="2272986"/>
          </a:xfrm>
          <a:prstGeom prst="rect">
            <a:avLst/>
          </a:prstGeom>
        </p:spPr>
      </p:pic>
      <p:pic>
        <p:nvPicPr>
          <p:cNvPr id="37" name="Picture 5" descr="A picture containing tree, outdoor, person, purple&#10;&#10;Description automatically generated">
            <a:extLst>
              <a:ext uri="{FF2B5EF4-FFF2-40B4-BE49-F238E27FC236}">
                <a16:creationId xmlns:a16="http://schemas.microsoft.com/office/drawing/2014/main" id="{659DF993-CFA3-4288-890B-46C6355F7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7238" y="4584946"/>
            <a:ext cx="3422211" cy="228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3361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824" y="-556550"/>
            <a:ext cx="51104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820896" y="476672"/>
            <a:ext cx="34334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659" y="410603"/>
            <a:ext cx="2505041" cy="6377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8032" y="365703"/>
            <a:ext cx="59662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PORTFOLIO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A70E1-A367-46CA-B583-E63D29B70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287" y="956973"/>
            <a:ext cx="4525554" cy="467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9797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8032" y="5705872"/>
            <a:ext cx="7020272" cy="1152128"/>
            <a:chOff x="0" y="5705872"/>
            <a:chExt cx="9144000" cy="1152128"/>
          </a:xfrm>
        </p:grpSpPr>
        <p:sp>
          <p:nvSpPr>
            <p:cNvPr id="9" name="Rectangle 8"/>
            <p:cNvSpPr/>
            <p:nvPr/>
          </p:nvSpPr>
          <p:spPr>
            <a:xfrm>
              <a:off x="0" y="5705872"/>
              <a:ext cx="9144000" cy="1152128"/>
            </a:xfrm>
            <a:prstGeom prst="rect">
              <a:avLst/>
            </a:prstGeom>
            <a:solidFill>
              <a:srgbClr val="66833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28184" y="6097270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>
                  <a:hlinkClick r:id="rId2"/>
                </a:rPr>
                <a:t>www.shared-interest.com</a:t>
              </a:r>
              <a:endParaRPr lang="en-GB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88032" y="5705872"/>
            <a:ext cx="8829939" cy="1152128"/>
            <a:chOff x="0" y="5705872"/>
            <a:chExt cx="9144000" cy="1152128"/>
          </a:xfrm>
        </p:grpSpPr>
        <p:sp>
          <p:nvSpPr>
            <p:cNvPr id="19" name="Rectangle 18"/>
            <p:cNvSpPr/>
            <p:nvPr/>
          </p:nvSpPr>
          <p:spPr>
            <a:xfrm>
              <a:off x="0" y="5705872"/>
              <a:ext cx="9144000" cy="1152128"/>
            </a:xfrm>
            <a:prstGeom prst="rect">
              <a:avLst/>
            </a:prstGeom>
            <a:solidFill>
              <a:srgbClr val="66833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28184" y="6097270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>
                  <a:hlinkClick r:id="rId2"/>
                </a:rPr>
                <a:t>www.shared-interest.com</a:t>
              </a:r>
              <a:endParaRPr lang="en-GB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-26030" y="5705872"/>
            <a:ext cx="9170029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46" y="5784522"/>
            <a:ext cx="748324" cy="108707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09" y="374288"/>
            <a:ext cx="2505041" cy="63774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8032" y="365703"/>
            <a:ext cx="5461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PORTFOLIO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D1BBA-5A6B-4B81-AA57-2DAF7B7F3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064" y="1136322"/>
            <a:ext cx="5274565" cy="45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1861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6374" y="346065"/>
            <a:ext cx="311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7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IMPACT</a:t>
            </a:r>
            <a:endParaRPr lang="en-GB" sz="3200" b="1" dirty="0">
              <a:solidFill>
                <a:srgbClr val="6783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659" y="417086"/>
            <a:ext cx="2505041" cy="6377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35CD5C-62CE-4EFB-A723-6792DE29F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114" y="766163"/>
            <a:ext cx="3516810" cy="49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9877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D0A933-05DB-419C-8744-08DFEDBF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176" y="2590801"/>
            <a:ext cx="4734040" cy="2443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86" y="371149"/>
            <a:ext cx="2324190" cy="9496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837125"/>
            <a:ext cx="9144000" cy="1020875"/>
          </a:xfrm>
          <a:prstGeom prst="rect">
            <a:avLst/>
          </a:prstGeom>
          <a:solidFill>
            <a:srgbClr val="D9BA9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216" y="670755"/>
            <a:ext cx="65313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 improve livelihoods through the development of sustainable businesses.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Established in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</a:p>
          <a:p>
            <a:pPr>
              <a:defRPr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International development charity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Charity Times Award Winner</a:t>
            </a:r>
          </a:p>
          <a:p>
            <a:pPr>
              <a:defRPr/>
            </a:pPr>
            <a:endParaRPr lang="en-GB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Producer training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other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producer focused projects </a:t>
            </a:r>
          </a:p>
          <a:p>
            <a:pPr>
              <a:defRPr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Funded by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donations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from members and other individuals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1217" y="540712"/>
            <a:ext cx="6129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3600" b="1" dirty="0">
                <a:solidFill>
                  <a:srgbClr val="975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CHARITABLE ARM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5528" y="6100652"/>
            <a:ext cx="394445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9993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05872"/>
            <a:ext cx="9144000" cy="1152128"/>
          </a:xfrm>
          <a:prstGeom prst="rect">
            <a:avLst/>
          </a:prstGeom>
          <a:solidFill>
            <a:srgbClr val="66833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609727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www.shared-interest.com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76" y="5782204"/>
            <a:ext cx="748324" cy="10870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34" y="195430"/>
            <a:ext cx="2376504" cy="604355"/>
          </a:xfrm>
          <a:prstGeom prst="rect">
            <a:avLst/>
          </a:prstGeom>
        </p:spPr>
      </p:pic>
      <p:pic>
        <p:nvPicPr>
          <p:cNvPr id="16" name="Picture 5" descr="A picture containing fruit, nut, different, open&#10;&#10;Description automatically generated">
            <a:extLst>
              <a:ext uri="{FF2B5EF4-FFF2-40B4-BE49-F238E27FC236}">
                <a16:creationId xmlns:a16="http://schemas.microsoft.com/office/drawing/2014/main" id="{6E78A11A-8C44-41C5-BCFA-06365DB9C5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71" b="11260"/>
          <a:stretch/>
        </p:blipFill>
        <p:spPr>
          <a:xfrm>
            <a:off x="727363" y="1090220"/>
            <a:ext cx="7689273" cy="43252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7363" y="2798618"/>
            <a:ext cx="768927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683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  <a:endParaRPr lang="en-GB" sz="4000" b="1" dirty="0">
              <a:solidFill>
                <a:srgbClr val="6683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9975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3281</TotalTime>
  <Words>252</Words>
  <Application>Microsoft Office PowerPoint</Application>
  <PresentationFormat>On-screen Show (4:3)</PresentationFormat>
  <Paragraphs>59</Paragraphs>
  <Slides>11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Kerrey Baker</dc:creator>
  <cp:lastModifiedBy>Emily Holman</cp:lastModifiedBy>
  <cp:revision>96</cp:revision>
  <cp:lastPrinted>2021-05-17T06:35:18Z</cp:lastPrinted>
  <dcterms:created xsi:type="dcterms:W3CDTF">2020-11-11T09:24:02Z</dcterms:created>
  <dcterms:modified xsi:type="dcterms:W3CDTF">2025-10-28T09:27:48Z</dcterms:modified>
</cp:coreProperties>
</file>